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48" r:id="rId2"/>
  </p:sldMasterIdLst>
  <p:sldIdLst>
    <p:sldId id="259" r:id="rId3"/>
    <p:sldId id="260" r:id="rId4"/>
    <p:sldId id="261" r:id="rId5"/>
    <p:sldId id="271" r:id="rId6"/>
    <p:sldId id="269" r:id="rId7"/>
    <p:sldId id="270" r:id="rId8"/>
    <p:sldId id="273" r:id="rId9"/>
    <p:sldId id="272" r:id="rId10"/>
    <p:sldId id="274" r:id="rId11"/>
    <p:sldId id="275" r:id="rId12"/>
    <p:sldId id="258" r:id="rId13"/>
  </p:sldIdLst>
  <p:sldSz cx="12192000" cy="6858000"/>
  <p:notesSz cx="6858000" cy="9144000"/>
  <p:photoAlbum/>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1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B49B3A-438E-4B04-9713-F62F49D0BDD5}"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421979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49B3A-438E-4B04-9713-F62F49D0BDD5}"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45918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49B3A-438E-4B04-9713-F62F49D0BDD5}"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3682504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DC95B5-B381-4A33-8796-ED7E9EEE9AC3}" type="datetime1">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34749-4E0B-49CB-AEC4-CAE8F8408359}" type="slidenum">
              <a:rPr lang="en-US" smtClean="0"/>
              <a:t>‹#›</a:t>
            </a:fld>
            <a:endParaRPr lang="en-US"/>
          </a:p>
        </p:txBody>
      </p:sp>
    </p:spTree>
    <p:extLst>
      <p:ext uri="{BB962C8B-B14F-4D97-AF65-F5344CB8AC3E}">
        <p14:creationId xmlns:p14="http://schemas.microsoft.com/office/powerpoint/2010/main" val="289255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49B3A-438E-4B04-9713-F62F49D0BDD5}"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234253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49B3A-438E-4B04-9713-F62F49D0BDD5}"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32705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B49B3A-438E-4B04-9713-F62F49D0BDD5}"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350918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49B3A-438E-4B04-9713-F62F49D0BDD5}"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30743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B49B3A-438E-4B04-9713-F62F49D0BDD5}"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369868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49B3A-438E-4B04-9713-F62F49D0BDD5}"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421582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B49B3A-438E-4B04-9713-F62F49D0BDD5}"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88347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B49B3A-438E-4B04-9713-F62F49D0BDD5}"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4E3D4-FE56-4D91-A286-0F8247ABCB2E}" type="slidenum">
              <a:rPr lang="en-US" smtClean="0"/>
              <a:t>‹#›</a:t>
            </a:fld>
            <a:endParaRPr lang="en-US"/>
          </a:p>
        </p:txBody>
      </p:sp>
    </p:spTree>
    <p:extLst>
      <p:ext uri="{BB962C8B-B14F-4D97-AF65-F5344CB8AC3E}">
        <p14:creationId xmlns:p14="http://schemas.microsoft.com/office/powerpoint/2010/main" val="68811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49B3A-438E-4B04-9713-F62F49D0BDD5}" type="datetimeFigureOut">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4E3D4-FE56-4D91-A286-0F8247ABCB2E}" type="slidenum">
              <a:rPr lang="en-US" smtClean="0"/>
              <a:t>‹#›</a:t>
            </a:fld>
            <a:endParaRPr lang="en-US"/>
          </a:p>
        </p:txBody>
      </p:sp>
    </p:spTree>
    <p:extLst>
      <p:ext uri="{BB962C8B-B14F-4D97-AF65-F5344CB8AC3E}">
        <p14:creationId xmlns:p14="http://schemas.microsoft.com/office/powerpoint/2010/main" val="2336405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AA519-03B1-4F84-9BE5-1F40835398F5}" type="datetime1">
              <a:rPr lang="en-US" smtClean="0"/>
              <a:t>2/28/2023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34749-4E0B-49CB-AEC4-CAE8F8408359}" type="slidenum">
              <a:rPr lang="en-US" smtClean="0"/>
              <a:t>‹#›</a:t>
            </a:fld>
            <a:endParaRPr lang="en-US"/>
          </a:p>
        </p:txBody>
      </p:sp>
    </p:spTree>
    <p:extLst>
      <p:ext uri="{BB962C8B-B14F-4D97-AF65-F5344CB8AC3E}">
        <p14:creationId xmlns:p14="http://schemas.microsoft.com/office/powerpoint/2010/main" val="3736810115"/>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music.amazon.com/my/playlists/4906fe79-b76a-43df-8184-63597e8647e3"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1CAB-EB7D-4325-BCC5-A9C163C8D298}"/>
              </a:ext>
            </a:extLst>
          </p:cNvPr>
          <p:cNvSpPr>
            <a:spLocks noGrp="1"/>
          </p:cNvSpPr>
          <p:nvPr>
            <p:ph type="ctrTitle"/>
          </p:nvPr>
        </p:nvSpPr>
        <p:spPr>
          <a:xfrm>
            <a:off x="1109980" y="4277356"/>
            <a:ext cx="9966960" cy="1560320"/>
          </a:xfrm>
        </p:spPr>
        <p:txBody>
          <a:bodyPr>
            <a:normAutofit/>
          </a:bodyPr>
          <a:lstStyle/>
          <a:p>
            <a:br>
              <a:rPr lang="en-US" sz="4900" dirty="0">
                <a:solidFill>
                  <a:srgbClr val="737255"/>
                </a:solidFill>
              </a:rPr>
            </a:br>
            <a:r>
              <a:rPr lang="en-US" sz="4900" dirty="0">
                <a:solidFill>
                  <a:srgbClr val="737255"/>
                </a:solidFill>
              </a:rPr>
              <a:t>	</a:t>
            </a:r>
          </a:p>
        </p:txBody>
      </p:sp>
      <p:sp>
        <p:nvSpPr>
          <p:cNvPr id="3" name="Subtitle 2">
            <a:extLst>
              <a:ext uri="{FF2B5EF4-FFF2-40B4-BE49-F238E27FC236}">
                <a16:creationId xmlns:a16="http://schemas.microsoft.com/office/drawing/2014/main" id="{722ABF7C-8567-4144-ADAC-E9D0D23C043D}"/>
              </a:ext>
            </a:extLst>
          </p:cNvPr>
          <p:cNvSpPr>
            <a:spLocks noGrp="1"/>
          </p:cNvSpPr>
          <p:nvPr>
            <p:ph type="subTitle" idx="1"/>
          </p:nvPr>
        </p:nvSpPr>
        <p:spPr>
          <a:xfrm>
            <a:off x="1709530" y="4679991"/>
            <a:ext cx="8767860" cy="1560320"/>
          </a:xfrm>
        </p:spPr>
        <p:txBody>
          <a:bodyPr>
            <a:normAutofit fontScale="25000" lnSpcReduction="20000"/>
          </a:bodyPr>
          <a:lstStyle/>
          <a:p>
            <a:r>
              <a:rPr lang="en-US" sz="12300" b="1" dirty="0">
                <a:latin typeface="+mj-lt"/>
              </a:rPr>
              <a:t>Welcome to Well-Being Week in Law: Addressing Addiction, Stigma and Recovery in the Legal Community</a:t>
            </a:r>
            <a:endParaRPr lang="en-US" sz="8000" b="0" i="0" dirty="0">
              <a:solidFill>
                <a:srgbClr val="003E7E"/>
              </a:solidFill>
              <a:effectLst/>
              <a:latin typeface="kepler-std-semicondensed"/>
            </a:endParaRPr>
          </a:p>
          <a:p>
            <a:endParaRPr lang="en-US" sz="7000" dirty="0">
              <a:latin typeface="+mj-lt"/>
            </a:endParaRPr>
          </a:p>
          <a:p>
            <a:endParaRPr lang="en-US" sz="3900" b="1" dirty="0">
              <a:solidFill>
                <a:srgbClr val="737255"/>
              </a:solidFill>
              <a:latin typeface="+mj-lt"/>
            </a:endParaRPr>
          </a:p>
          <a:p>
            <a:r>
              <a:rPr lang="en-US" sz="2800" b="1" dirty="0">
                <a:solidFill>
                  <a:srgbClr val="737255"/>
                </a:solidFill>
                <a:latin typeface="+mj-lt"/>
              </a:rPr>
              <a:t>	</a:t>
            </a:r>
          </a:p>
        </p:txBody>
      </p:sp>
      <p:pic>
        <p:nvPicPr>
          <p:cNvPr id="5" name="Picture 4" descr="A picture containing drawing, food, plate&#10;&#10;Description automatically generated">
            <a:extLst>
              <a:ext uri="{FF2B5EF4-FFF2-40B4-BE49-F238E27FC236}">
                <a16:creationId xmlns:a16="http://schemas.microsoft.com/office/drawing/2014/main" id="{1653CDF6-E9E8-4B55-A86B-AF306B08B813}"/>
              </a:ext>
            </a:extLst>
          </p:cNvPr>
          <p:cNvPicPr>
            <a:picLocks noChangeAspect="1"/>
          </p:cNvPicPr>
          <p:nvPr/>
        </p:nvPicPr>
        <p:blipFill rotWithShape="1">
          <a:blip r:embed="rId2">
            <a:extLst>
              <a:ext uri="{28A0092B-C50C-407E-A947-70E740481C1C}">
                <a14:useLocalDpi xmlns:a14="http://schemas.microsoft.com/office/drawing/2010/main" val="0"/>
              </a:ext>
            </a:extLst>
          </a:blip>
          <a:srcRect r="1" b="275"/>
          <a:stretch/>
        </p:blipFill>
        <p:spPr>
          <a:xfrm>
            <a:off x="243840" y="256540"/>
            <a:ext cx="11704320" cy="3764276"/>
          </a:xfrm>
          <a:prstGeom prst="rect">
            <a:avLst/>
          </a:prstGeom>
        </p:spPr>
      </p:pic>
    </p:spTree>
    <p:extLst>
      <p:ext uri="{BB962C8B-B14F-4D97-AF65-F5344CB8AC3E}">
        <p14:creationId xmlns:p14="http://schemas.microsoft.com/office/powerpoint/2010/main" val="3326293837"/>
      </p:ext>
    </p:extLst>
  </p:cSld>
  <p:clrMapOvr>
    <a:masterClrMapping/>
  </p:clrMapOvr>
  <mc:AlternateContent xmlns:mc="http://schemas.openxmlformats.org/markup-compatibility/2006" xmlns:p14="http://schemas.microsoft.com/office/powerpoint/2010/main">
    <mc:Choice Requires="p14">
      <p:transition spd="slow" p14:dur="2000" advTm="2815"/>
    </mc:Choice>
    <mc:Fallback xmlns="">
      <p:transition spd="slow" advTm="281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Addressing Addiction, Stigma and Recovery in the Legal Community</a:t>
            </a:r>
          </a:p>
        </p:txBody>
      </p:sp>
      <p:sp>
        <p:nvSpPr>
          <p:cNvPr id="3" name="Content Placeholder 2"/>
          <p:cNvSpPr>
            <a:spLocks noGrp="1"/>
          </p:cNvSpPr>
          <p:nvPr>
            <p:ph idx="1"/>
          </p:nvPr>
        </p:nvSpPr>
        <p:spPr/>
        <p:txBody>
          <a:bodyPr>
            <a:normAutofit/>
          </a:bodyPr>
          <a:lstStyle/>
          <a:p>
            <a:pPr marL="0" indent="0" algn="ctr">
              <a:buNone/>
            </a:pPr>
            <a:r>
              <a:rPr lang="en-US" dirty="0"/>
              <a:t>“As the Well-Being Report makes plain, lawyer well-being is connected to competence, ethical behavior, and professionalism. Recognizing that connection, taking steps to promote lawyer well-being, and supporting the lawyers who avail themselves of those measures will surely enhance the physical and mental health of individual lawyers and improve the quality and ethical standing of the profession as a whole.” </a:t>
            </a:r>
          </a:p>
          <a:p>
            <a:pPr marL="0" indent="0" algn="ctr">
              <a:buNone/>
            </a:pPr>
            <a:r>
              <a:rPr lang="en-US" u="sng" dirty="0"/>
              <a:t>Matter of </a:t>
            </a:r>
            <a:r>
              <a:rPr lang="en-US" u="sng" dirty="0" err="1"/>
              <a:t>Zankowski</a:t>
            </a:r>
            <a:r>
              <a:rPr lang="en-US" dirty="0"/>
              <a:t>, 487 Mass. 140 (2021).</a:t>
            </a:r>
          </a:p>
          <a:p>
            <a:pPr marL="0" indent="0">
              <a:buNone/>
            </a:pPr>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10</a:t>
            </a:fld>
            <a:endParaRPr lang="en-US"/>
          </a:p>
        </p:txBody>
      </p:sp>
    </p:spTree>
    <p:extLst>
      <p:ext uri="{BB962C8B-B14F-4D97-AF65-F5344CB8AC3E}">
        <p14:creationId xmlns:p14="http://schemas.microsoft.com/office/powerpoint/2010/main" val="2271605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Zoom-Banner_0420">
            <a:extLst>
              <a:ext uri="{FF2B5EF4-FFF2-40B4-BE49-F238E27FC236}">
                <a16:creationId xmlns:a16="http://schemas.microsoft.com/office/drawing/2014/main" id="{8D70505C-A6FD-426E-8FB3-9A0AF652CC83}"/>
              </a:ext>
            </a:extLst>
          </p:cNvPr>
          <p:cNvPicPr>
            <a:picLocks noGrp="1" noChangeAspect="1"/>
          </p:cNvPicPr>
          <p:nvPr isPhoto="1"/>
        </p:nvPicPr>
        <p:blipFill>
          <a:blip r:embed="rId2">
            <a:extLst>
              <a:ext uri="{28A0092B-C50C-407E-A947-70E740481C1C}">
                <a14:useLocalDpi xmlns:a14="http://schemas.microsoft.com/office/drawing/2010/main" val="0"/>
              </a:ext>
            </a:extLst>
          </a:blip>
          <a:stretch>
            <a:fillRect/>
          </a:stretch>
        </p:blipFill>
        <p:spPr>
          <a:xfrm>
            <a:off x="643467" y="1670558"/>
            <a:ext cx="10905066" cy="3516883"/>
          </a:xfrm>
          <a:prstGeom prst="rect">
            <a:avLst/>
          </a:prstGeom>
        </p:spPr>
      </p:pic>
    </p:spTree>
    <p:extLst>
      <p:ext uri="{BB962C8B-B14F-4D97-AF65-F5344CB8AC3E}">
        <p14:creationId xmlns:p14="http://schemas.microsoft.com/office/powerpoint/2010/main" val="2828279995"/>
      </p:ext>
    </p:extLst>
  </p:cSld>
  <p:clrMapOvr>
    <a:masterClrMapping/>
  </p:clrMapOvr>
  <mc:AlternateContent xmlns:mc="http://schemas.openxmlformats.org/markup-compatibility/2006" xmlns:p14="http://schemas.microsoft.com/office/powerpoint/2010/main">
    <mc:Choice Requires="p14">
      <p:transition spd="slow" p14:dur="2000" advTm="5918"/>
    </mc:Choice>
    <mc:Fallback xmlns="">
      <p:transition spd="slow" advTm="591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1CAB-EB7D-4325-BCC5-A9C163C8D298}"/>
              </a:ext>
            </a:extLst>
          </p:cNvPr>
          <p:cNvSpPr>
            <a:spLocks noGrp="1"/>
          </p:cNvSpPr>
          <p:nvPr>
            <p:ph type="ctrTitle"/>
          </p:nvPr>
        </p:nvSpPr>
        <p:spPr>
          <a:xfrm>
            <a:off x="1109980" y="4277356"/>
            <a:ext cx="9966960" cy="1560320"/>
          </a:xfrm>
        </p:spPr>
        <p:txBody>
          <a:bodyPr>
            <a:normAutofit/>
          </a:bodyPr>
          <a:lstStyle/>
          <a:p>
            <a:br>
              <a:rPr lang="en-US" sz="4900" dirty="0">
                <a:solidFill>
                  <a:srgbClr val="737255"/>
                </a:solidFill>
              </a:rPr>
            </a:br>
            <a:r>
              <a:rPr lang="en-US" sz="4900" dirty="0">
                <a:solidFill>
                  <a:srgbClr val="737255"/>
                </a:solidFill>
              </a:rPr>
              <a:t>	</a:t>
            </a:r>
          </a:p>
        </p:txBody>
      </p:sp>
      <p:sp>
        <p:nvSpPr>
          <p:cNvPr id="3" name="Subtitle 2">
            <a:extLst>
              <a:ext uri="{FF2B5EF4-FFF2-40B4-BE49-F238E27FC236}">
                <a16:creationId xmlns:a16="http://schemas.microsoft.com/office/drawing/2014/main" id="{722ABF7C-8567-4144-ADAC-E9D0D23C043D}"/>
              </a:ext>
            </a:extLst>
          </p:cNvPr>
          <p:cNvSpPr>
            <a:spLocks noGrp="1"/>
          </p:cNvSpPr>
          <p:nvPr>
            <p:ph type="subTitle" idx="1"/>
          </p:nvPr>
        </p:nvSpPr>
        <p:spPr>
          <a:xfrm>
            <a:off x="1709530" y="4679991"/>
            <a:ext cx="8767860" cy="1560320"/>
          </a:xfrm>
        </p:spPr>
        <p:txBody>
          <a:bodyPr>
            <a:normAutofit/>
          </a:bodyPr>
          <a:lstStyle/>
          <a:p>
            <a:r>
              <a:rPr lang="en-US" sz="4000" b="1" dirty="0">
                <a:latin typeface="+mj-lt"/>
              </a:rPr>
              <a:t>The Program Will Begin Shortly</a:t>
            </a:r>
          </a:p>
          <a:p>
            <a:endParaRPr lang="en-US" sz="3200" b="1" dirty="0">
              <a:solidFill>
                <a:srgbClr val="737255"/>
              </a:solidFill>
              <a:latin typeface="+mj-lt"/>
            </a:endParaRPr>
          </a:p>
        </p:txBody>
      </p:sp>
      <p:pic>
        <p:nvPicPr>
          <p:cNvPr id="5" name="Picture 4" descr="A picture containing drawing, food, plate&#10;&#10;Description automatically generated">
            <a:extLst>
              <a:ext uri="{FF2B5EF4-FFF2-40B4-BE49-F238E27FC236}">
                <a16:creationId xmlns:a16="http://schemas.microsoft.com/office/drawing/2014/main" id="{1653CDF6-E9E8-4B55-A86B-AF306B08B813}"/>
              </a:ext>
            </a:extLst>
          </p:cNvPr>
          <p:cNvPicPr>
            <a:picLocks noChangeAspect="1"/>
          </p:cNvPicPr>
          <p:nvPr/>
        </p:nvPicPr>
        <p:blipFill rotWithShape="1">
          <a:blip r:embed="rId2">
            <a:extLst>
              <a:ext uri="{28A0092B-C50C-407E-A947-70E740481C1C}">
                <a14:useLocalDpi xmlns:a14="http://schemas.microsoft.com/office/drawing/2010/main" val="0"/>
              </a:ext>
            </a:extLst>
          </a:blip>
          <a:srcRect r="1" b="275"/>
          <a:stretch/>
        </p:blipFill>
        <p:spPr>
          <a:xfrm>
            <a:off x="243840" y="256540"/>
            <a:ext cx="11704320" cy="3764276"/>
          </a:xfrm>
          <a:prstGeom prst="rect">
            <a:avLst/>
          </a:prstGeom>
        </p:spPr>
      </p:pic>
    </p:spTree>
    <p:extLst>
      <p:ext uri="{BB962C8B-B14F-4D97-AF65-F5344CB8AC3E}">
        <p14:creationId xmlns:p14="http://schemas.microsoft.com/office/powerpoint/2010/main" val="3160382821"/>
      </p:ext>
    </p:extLst>
  </p:cSld>
  <p:clrMapOvr>
    <a:masterClrMapping/>
  </p:clrMapOvr>
  <mc:AlternateContent xmlns:mc="http://schemas.openxmlformats.org/markup-compatibility/2006" xmlns:p14="http://schemas.microsoft.com/office/powerpoint/2010/main">
    <mc:Choice Requires="p14">
      <p:transition spd="slow" p14:dur="2000" advTm="6214"/>
    </mc:Choice>
    <mc:Fallback xmlns="">
      <p:transition spd="slow" advTm="621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1CAB-EB7D-4325-BCC5-A9C163C8D298}"/>
              </a:ext>
            </a:extLst>
          </p:cNvPr>
          <p:cNvSpPr>
            <a:spLocks noGrp="1"/>
          </p:cNvSpPr>
          <p:nvPr>
            <p:ph type="ctrTitle"/>
          </p:nvPr>
        </p:nvSpPr>
        <p:spPr>
          <a:xfrm>
            <a:off x="1109980" y="4277356"/>
            <a:ext cx="9966960" cy="1560320"/>
          </a:xfrm>
        </p:spPr>
        <p:txBody>
          <a:bodyPr>
            <a:normAutofit/>
          </a:bodyPr>
          <a:lstStyle/>
          <a:p>
            <a:br>
              <a:rPr lang="en-US" sz="4900" dirty="0">
                <a:solidFill>
                  <a:srgbClr val="737255"/>
                </a:solidFill>
              </a:rPr>
            </a:br>
            <a:r>
              <a:rPr lang="en-US" sz="4900" dirty="0">
                <a:solidFill>
                  <a:srgbClr val="737255"/>
                </a:solidFill>
              </a:rPr>
              <a:t>	</a:t>
            </a:r>
          </a:p>
        </p:txBody>
      </p:sp>
      <p:sp>
        <p:nvSpPr>
          <p:cNvPr id="3" name="Subtitle 2">
            <a:extLst>
              <a:ext uri="{FF2B5EF4-FFF2-40B4-BE49-F238E27FC236}">
                <a16:creationId xmlns:a16="http://schemas.microsoft.com/office/drawing/2014/main" id="{722ABF7C-8567-4144-ADAC-E9D0D23C043D}"/>
              </a:ext>
            </a:extLst>
          </p:cNvPr>
          <p:cNvSpPr>
            <a:spLocks noGrp="1"/>
          </p:cNvSpPr>
          <p:nvPr>
            <p:ph type="subTitle" idx="1"/>
          </p:nvPr>
        </p:nvSpPr>
        <p:spPr>
          <a:xfrm>
            <a:off x="1709530" y="4679991"/>
            <a:ext cx="8767860" cy="1560320"/>
          </a:xfrm>
        </p:spPr>
        <p:txBody>
          <a:bodyPr>
            <a:normAutofit/>
          </a:bodyPr>
          <a:lstStyle/>
          <a:p>
            <a:r>
              <a:rPr lang="en-US" sz="3200" b="1" dirty="0">
                <a:solidFill>
                  <a:srgbClr val="737255"/>
                </a:solidFill>
                <a:latin typeface="+mj-lt"/>
              </a:rPr>
              <a:t>You are Listening to </a:t>
            </a:r>
            <a:r>
              <a:rPr lang="en-US" sz="3200" b="1" dirty="0">
                <a:solidFill>
                  <a:srgbClr val="737255"/>
                </a:solidFill>
                <a:latin typeface="+mj-lt"/>
                <a:hlinkClick r:id="rId2"/>
              </a:rPr>
              <a:t>"Rise Up" by:  </a:t>
            </a:r>
            <a:r>
              <a:rPr lang="en-US" sz="3200" b="1" dirty="0" err="1">
                <a:solidFill>
                  <a:srgbClr val="737255"/>
                </a:solidFill>
                <a:latin typeface="+mj-lt"/>
                <a:hlinkClick r:id="rId2"/>
              </a:rPr>
              <a:t>Andra</a:t>
            </a:r>
            <a:r>
              <a:rPr lang="en-US" sz="3200" b="1" dirty="0">
                <a:solidFill>
                  <a:srgbClr val="737255"/>
                </a:solidFill>
                <a:latin typeface="+mj-lt"/>
                <a:hlinkClick r:id="rId2"/>
              </a:rPr>
              <a:t> Day</a:t>
            </a:r>
            <a:endParaRPr lang="en-US" sz="3200" b="1" dirty="0">
              <a:solidFill>
                <a:srgbClr val="737255"/>
              </a:solidFill>
              <a:latin typeface="+mj-lt"/>
            </a:endParaRPr>
          </a:p>
          <a:p>
            <a:endParaRPr lang="en-US" sz="3200" b="1" dirty="0">
              <a:solidFill>
                <a:srgbClr val="737255"/>
              </a:solidFill>
              <a:latin typeface="+mj-lt"/>
            </a:endParaRPr>
          </a:p>
        </p:txBody>
      </p:sp>
      <p:pic>
        <p:nvPicPr>
          <p:cNvPr id="5" name="Picture 4" descr="A picture containing drawing, food, plate&#10;&#10;Description automatically generated">
            <a:extLst>
              <a:ext uri="{FF2B5EF4-FFF2-40B4-BE49-F238E27FC236}">
                <a16:creationId xmlns:a16="http://schemas.microsoft.com/office/drawing/2014/main" id="{1653CDF6-E9E8-4B55-A86B-AF306B08B813}"/>
              </a:ext>
            </a:extLst>
          </p:cNvPr>
          <p:cNvPicPr>
            <a:picLocks noChangeAspect="1"/>
          </p:cNvPicPr>
          <p:nvPr/>
        </p:nvPicPr>
        <p:blipFill rotWithShape="1">
          <a:blip r:embed="rId3">
            <a:extLst>
              <a:ext uri="{28A0092B-C50C-407E-A947-70E740481C1C}">
                <a14:useLocalDpi xmlns:a14="http://schemas.microsoft.com/office/drawing/2010/main" val="0"/>
              </a:ext>
            </a:extLst>
          </a:blip>
          <a:srcRect r="1" b="275"/>
          <a:stretch/>
        </p:blipFill>
        <p:spPr>
          <a:xfrm>
            <a:off x="243840" y="256540"/>
            <a:ext cx="11704320" cy="3764276"/>
          </a:xfrm>
          <a:prstGeom prst="rect">
            <a:avLst/>
          </a:prstGeom>
        </p:spPr>
      </p:pic>
    </p:spTree>
    <p:extLst>
      <p:ext uri="{BB962C8B-B14F-4D97-AF65-F5344CB8AC3E}">
        <p14:creationId xmlns:p14="http://schemas.microsoft.com/office/powerpoint/2010/main" val="2010318701"/>
      </p:ext>
    </p:extLst>
  </p:cSld>
  <p:clrMapOvr>
    <a:masterClrMapping/>
  </p:clrMapOvr>
  <mc:AlternateContent xmlns:mc="http://schemas.openxmlformats.org/markup-compatibility/2006" xmlns:p14="http://schemas.microsoft.com/office/powerpoint/2010/main">
    <mc:Choice Requires="p14">
      <p:transition spd="slow" p14:dur="2000" advTm="6162"/>
    </mc:Choice>
    <mc:Fallback xmlns="">
      <p:transition spd="slow" advTm="61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Addiction is a Disease</a:t>
            </a:r>
          </a:p>
        </p:txBody>
      </p:sp>
      <p:sp>
        <p:nvSpPr>
          <p:cNvPr id="3" name="Content Placeholder 2"/>
          <p:cNvSpPr>
            <a:spLocks noGrp="1"/>
          </p:cNvSpPr>
          <p:nvPr>
            <p:ph idx="1"/>
          </p:nvPr>
        </p:nvSpPr>
        <p:spPr/>
        <p:txBody>
          <a:bodyPr>
            <a:normAutofit fontScale="77500" lnSpcReduction="20000"/>
          </a:bodyPr>
          <a:lstStyle/>
          <a:p>
            <a:r>
              <a:rPr lang="en-US" sz="3300" dirty="0"/>
              <a:t>American Medical Association</a:t>
            </a:r>
          </a:p>
          <a:p>
            <a:r>
              <a:rPr lang="en-US" sz="3300" dirty="0"/>
              <a:t>American Psychiatric Association</a:t>
            </a:r>
          </a:p>
          <a:p>
            <a:r>
              <a:rPr lang="en-US" sz="3300" dirty="0"/>
              <a:t>American Psychological Association: “A chronic disorder with biological, psychological, social, and environmental factors influencing its development and maintenance.”</a:t>
            </a:r>
          </a:p>
          <a:p>
            <a:r>
              <a:rPr lang="en-US" sz="3300" dirty="0"/>
              <a:t>American Society of Addiction Medicine: “Addiction is a treatable, chronic medical disease…”</a:t>
            </a:r>
          </a:p>
          <a:p>
            <a:r>
              <a:rPr lang="en-US" sz="3300" dirty="0"/>
              <a:t>Diagnostic and Statistical Manual (DSM-5), “Substance Use Disorder”</a:t>
            </a:r>
          </a:p>
          <a:p>
            <a:r>
              <a:rPr lang="en-US" sz="3300" dirty="0"/>
              <a:t>ABA Task Force: Too many lawyers and law students experience chronic stress and high rates of depression and substance abuse.”</a:t>
            </a:r>
          </a:p>
          <a:p>
            <a:r>
              <a:rPr lang="en-US" sz="3300" dirty="0"/>
              <a:t>2016 ABA study: “Between 21% and 36% of practicing lawyers qualify as problem drinkers.”</a:t>
            </a:r>
          </a:p>
          <a:p>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4</a:t>
            </a:fld>
            <a:endParaRPr lang="en-US"/>
          </a:p>
        </p:txBody>
      </p:sp>
    </p:spTree>
    <p:extLst>
      <p:ext uri="{BB962C8B-B14F-4D97-AF65-F5344CB8AC3E}">
        <p14:creationId xmlns:p14="http://schemas.microsoft.com/office/powerpoint/2010/main" val="3427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3577"/>
          </a:xfrm>
        </p:spPr>
        <p:txBody>
          <a:bodyPr>
            <a:noAutofit/>
          </a:bodyPr>
          <a:lstStyle/>
          <a:p>
            <a:r>
              <a:rPr lang="en-US" sz="5400" b="1" dirty="0"/>
              <a:t>Stigma</a:t>
            </a:r>
          </a:p>
        </p:txBody>
      </p:sp>
      <p:sp>
        <p:nvSpPr>
          <p:cNvPr id="3" name="Content Placeholder 2"/>
          <p:cNvSpPr>
            <a:spLocks noGrp="1"/>
          </p:cNvSpPr>
          <p:nvPr>
            <p:ph idx="1"/>
          </p:nvPr>
        </p:nvSpPr>
        <p:spPr/>
        <p:txBody>
          <a:bodyPr>
            <a:normAutofit/>
          </a:bodyPr>
          <a:lstStyle/>
          <a:p>
            <a:r>
              <a:rPr lang="en-US" dirty="0"/>
              <a:t>“The perceived stigma associated with MH and Substance abuse disorders is widely cited as one of the most significant roadblocks to well-being not only among lawyers, but among the population generally.” SJC Report at 5.</a:t>
            </a:r>
          </a:p>
          <a:p>
            <a:r>
              <a:rPr lang="en-US" dirty="0"/>
              <a:t>“The two most common barriers for seeking treatment for a substance disorder…were not wanting others to find out they needed help and concerns regarding privacy or confidentiality.” ABA Report at 13.</a:t>
            </a:r>
          </a:p>
          <a:p>
            <a:pPr marL="0" indent="0">
              <a:buNone/>
            </a:pPr>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5</a:t>
            </a:fld>
            <a:endParaRPr lang="en-US"/>
          </a:p>
        </p:txBody>
      </p:sp>
    </p:spTree>
    <p:extLst>
      <p:ext uri="{BB962C8B-B14F-4D97-AF65-F5344CB8AC3E}">
        <p14:creationId xmlns:p14="http://schemas.microsoft.com/office/powerpoint/2010/main" val="297890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BOTTOM LINE</a:t>
            </a:r>
          </a:p>
        </p:txBody>
      </p:sp>
      <p:sp>
        <p:nvSpPr>
          <p:cNvPr id="3" name="Content Placeholder 2"/>
          <p:cNvSpPr>
            <a:spLocks noGrp="1"/>
          </p:cNvSpPr>
          <p:nvPr>
            <p:ph idx="1"/>
          </p:nvPr>
        </p:nvSpPr>
        <p:spPr/>
        <p:txBody>
          <a:bodyPr/>
          <a:lstStyle/>
          <a:p>
            <a:pPr marL="0" indent="0" algn="ctr">
              <a:buNone/>
            </a:pPr>
            <a:endParaRPr lang="en-US" sz="4400" dirty="0"/>
          </a:p>
          <a:p>
            <a:pPr marL="0" indent="0" algn="ctr">
              <a:buNone/>
            </a:pPr>
            <a:r>
              <a:rPr lang="en-US" sz="4400" dirty="0"/>
              <a:t>Lawyers in large numbers are struggling with a DISEASE and not getting treatment because of the STIGMA associated with that DISEASE.</a:t>
            </a:r>
          </a:p>
          <a:p>
            <a:pPr marL="0" indent="0">
              <a:buNone/>
            </a:pPr>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6</a:t>
            </a:fld>
            <a:endParaRPr lang="en-US"/>
          </a:p>
        </p:txBody>
      </p:sp>
    </p:spTree>
    <p:extLst>
      <p:ext uri="{BB962C8B-B14F-4D97-AF65-F5344CB8AC3E}">
        <p14:creationId xmlns:p14="http://schemas.microsoft.com/office/powerpoint/2010/main" val="305759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Addressing Addiction, Stigma and Recovery in the Legal Community</a:t>
            </a:r>
          </a:p>
        </p:txBody>
      </p:sp>
      <p:sp>
        <p:nvSpPr>
          <p:cNvPr id="3" name="Content Placeholder 2"/>
          <p:cNvSpPr>
            <a:spLocks noGrp="1"/>
          </p:cNvSpPr>
          <p:nvPr>
            <p:ph idx="1"/>
          </p:nvPr>
        </p:nvSpPr>
        <p:spPr/>
        <p:txBody>
          <a:bodyPr/>
          <a:lstStyle/>
          <a:p>
            <a:pPr marL="0" indent="0" algn="ctr">
              <a:buNone/>
            </a:pPr>
            <a:endParaRPr lang="en-US" sz="4800" dirty="0"/>
          </a:p>
          <a:p>
            <a:pPr marL="0" indent="0" algn="ctr">
              <a:buNone/>
            </a:pPr>
            <a:r>
              <a:rPr lang="en-US" sz="4800" dirty="0"/>
              <a:t>“The opposite of addiction is not sobriety. The opposite of addiction is human connection.” – Johann Hari</a:t>
            </a:r>
          </a:p>
          <a:p>
            <a:pPr marL="0" indent="0">
              <a:buNone/>
            </a:pPr>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7</a:t>
            </a:fld>
            <a:endParaRPr lang="en-US"/>
          </a:p>
        </p:txBody>
      </p:sp>
    </p:spTree>
    <p:extLst>
      <p:ext uri="{BB962C8B-B14F-4D97-AF65-F5344CB8AC3E}">
        <p14:creationId xmlns:p14="http://schemas.microsoft.com/office/powerpoint/2010/main" val="381462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Addressing Addiction, Stigma and Recovery in the Legal Community</a:t>
            </a:r>
          </a:p>
        </p:txBody>
      </p:sp>
      <p:sp>
        <p:nvSpPr>
          <p:cNvPr id="3" name="Content Placeholder 2"/>
          <p:cNvSpPr>
            <a:spLocks noGrp="1"/>
          </p:cNvSpPr>
          <p:nvPr>
            <p:ph idx="1"/>
          </p:nvPr>
        </p:nvSpPr>
        <p:spPr/>
        <p:txBody>
          <a:bodyPr/>
          <a:lstStyle/>
          <a:p>
            <a:pPr marL="0" indent="0" algn="ctr">
              <a:buNone/>
            </a:pPr>
            <a:r>
              <a:rPr lang="en-US" sz="4800" dirty="0"/>
              <a:t>Recovery Definition: “A process of change through which individuals improve their health and wellness, live a self-directed life, and strive to reach their full potential.” - SAMHSA</a:t>
            </a:r>
          </a:p>
          <a:p>
            <a:pPr marL="0" indent="0">
              <a:buNone/>
            </a:pPr>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8</a:t>
            </a:fld>
            <a:endParaRPr lang="en-US"/>
          </a:p>
        </p:txBody>
      </p:sp>
    </p:spTree>
    <p:extLst>
      <p:ext uri="{BB962C8B-B14F-4D97-AF65-F5344CB8AC3E}">
        <p14:creationId xmlns:p14="http://schemas.microsoft.com/office/powerpoint/2010/main" val="334283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Addressing Addiction, Stigma and Recovery in the Legal Community</a:t>
            </a:r>
          </a:p>
        </p:txBody>
      </p:sp>
      <p:sp>
        <p:nvSpPr>
          <p:cNvPr id="3" name="Content Placeholder 2"/>
          <p:cNvSpPr>
            <a:spLocks noGrp="1"/>
          </p:cNvSpPr>
          <p:nvPr>
            <p:ph idx="1"/>
          </p:nvPr>
        </p:nvSpPr>
        <p:spPr/>
        <p:txBody>
          <a:bodyPr/>
          <a:lstStyle/>
          <a:p>
            <a:pPr marL="0" indent="0" algn="ctr">
              <a:buNone/>
            </a:pPr>
            <a:r>
              <a:rPr lang="en-US" sz="4800" dirty="0"/>
              <a:t>“The health of our legal system depends on the health of the legal profession, and the health of the profession depends on the health of our lawyers,” </a:t>
            </a:r>
          </a:p>
          <a:p>
            <a:pPr marL="0" indent="0" algn="ctr">
              <a:buNone/>
            </a:pPr>
            <a:r>
              <a:rPr lang="en-US" sz="4800" dirty="0"/>
              <a:t>SCJ Chief Justice Ralph Gants, 2018</a:t>
            </a:r>
          </a:p>
          <a:p>
            <a:pPr marL="0" indent="0">
              <a:buNone/>
            </a:pPr>
            <a:endParaRPr lang="en-US" dirty="0"/>
          </a:p>
        </p:txBody>
      </p:sp>
      <p:sp>
        <p:nvSpPr>
          <p:cNvPr id="4" name="Slide Number Placeholder 3"/>
          <p:cNvSpPr>
            <a:spLocks noGrp="1"/>
          </p:cNvSpPr>
          <p:nvPr>
            <p:ph type="sldNum" sz="quarter" idx="12"/>
          </p:nvPr>
        </p:nvSpPr>
        <p:spPr/>
        <p:txBody>
          <a:bodyPr/>
          <a:lstStyle/>
          <a:p>
            <a:fld id="{8F334749-4E0B-49CB-AEC4-CAE8F8408359}" type="slidenum">
              <a:rPr lang="en-US" smtClean="0"/>
              <a:t>9</a:t>
            </a:fld>
            <a:endParaRPr lang="en-US"/>
          </a:p>
        </p:txBody>
      </p:sp>
    </p:spTree>
    <p:extLst>
      <p:ext uri="{BB962C8B-B14F-4D97-AF65-F5344CB8AC3E}">
        <p14:creationId xmlns:p14="http://schemas.microsoft.com/office/powerpoint/2010/main" val="1586965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6104</TotalTime>
  <Words>458</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kepler-std-semicondensed</vt:lpstr>
      <vt:lpstr>Office Theme</vt:lpstr>
      <vt:lpstr>Office Theme</vt:lpstr>
      <vt:lpstr>  </vt:lpstr>
      <vt:lpstr>  </vt:lpstr>
      <vt:lpstr>  </vt:lpstr>
      <vt:lpstr>Addiction is a Disease</vt:lpstr>
      <vt:lpstr>Stigma</vt:lpstr>
      <vt:lpstr>BOTTOM LINE</vt:lpstr>
      <vt:lpstr>Addressing Addiction, Stigma and Recovery in the Legal Community</vt:lpstr>
      <vt:lpstr>Addressing Addiction, Stigma and Recovery in the Legal Community</vt:lpstr>
      <vt:lpstr>Addressing Addiction, Stigma and Recovery in the Legal Community</vt:lpstr>
      <vt:lpstr>Addressing Addiction, Stigma and Recovery in the Legal Community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Marc D'Antonio</dc:creator>
  <cp:lastModifiedBy>Amanda J Rowan</cp:lastModifiedBy>
  <cp:revision>24</cp:revision>
  <dcterms:created xsi:type="dcterms:W3CDTF">2021-01-27T20:10:48Z</dcterms:created>
  <dcterms:modified xsi:type="dcterms:W3CDTF">2023-02-28T19:07:36Z</dcterms:modified>
</cp:coreProperties>
</file>